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65" r:id="rId3"/>
    <p:sldId id="266" r:id="rId4"/>
    <p:sldId id="267" r:id="rId5"/>
    <p:sldId id="268" r:id="rId6"/>
    <p:sldId id="262" r:id="rId7"/>
    <p:sldId id="259" r:id="rId8"/>
    <p:sldId id="264" r:id="rId9"/>
    <p:sldId id="261" r:id="rId10"/>
    <p:sldId id="269" r:id="rId11"/>
    <p:sldId id="270" r:id="rId12"/>
    <p:sldId id="258" r:id="rId13"/>
    <p:sldId id="263" r:id="rId14"/>
    <p:sldId id="25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6" autoAdjust="0"/>
    <p:restoredTop sz="74651" autoAdjust="0"/>
  </p:normalViewPr>
  <p:slideViewPr>
    <p:cSldViewPr snapToGrid="0">
      <p:cViewPr varScale="1">
        <p:scale>
          <a:sx n="50" d="100"/>
          <a:sy n="50" d="100"/>
        </p:scale>
        <p:origin x="112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31F1A3-69DF-42F2-9CC2-F58F7A196197}" type="datetimeFigureOut">
              <a:rPr lang="en-GB" smtClean="0"/>
              <a:t>18/07/2020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DAA01A-1BB7-4723-8DCD-CAD1D50C3832}" type="slidenum">
              <a:rPr lang="en-GB" smtClean="0"/>
              <a:t>‹#›</a:t>
            </a:fld>
            <a:endParaRPr lang="en-GB"/>
          </a:p>
        </p:txBody>
      </p:sp>
    </p:spTree>
    <p:extLst>
      <p:ext uri="{BB962C8B-B14F-4D97-AF65-F5344CB8AC3E}">
        <p14:creationId xmlns:p14="http://schemas.microsoft.com/office/powerpoint/2010/main" val="3894670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Israeli soldiers check a Palestinian man’s ID in the West Bank. Photo: EAPPI</a:t>
            </a:r>
          </a:p>
        </p:txBody>
      </p:sp>
      <p:sp>
        <p:nvSpPr>
          <p:cNvPr id="4" name="Slide Number Placeholder 3"/>
          <p:cNvSpPr>
            <a:spLocks noGrp="1"/>
          </p:cNvSpPr>
          <p:nvPr>
            <p:ph type="sldNum" sz="quarter" idx="5"/>
          </p:nvPr>
        </p:nvSpPr>
        <p:spPr/>
        <p:txBody>
          <a:bodyPr/>
          <a:lstStyle/>
          <a:p>
            <a:fld id="{22DAA01A-1BB7-4723-8DCD-CAD1D50C3832}" type="slidenum">
              <a:rPr lang="en-GB" smtClean="0"/>
              <a:t>1</a:t>
            </a:fld>
            <a:endParaRPr lang="en-GB"/>
          </a:p>
        </p:txBody>
      </p:sp>
    </p:spTree>
    <p:extLst>
      <p:ext uri="{BB962C8B-B14F-4D97-AF65-F5344CB8AC3E}">
        <p14:creationId xmlns:p14="http://schemas.microsoft.com/office/powerpoint/2010/main" val="668269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occupation began after a war fought by Israel against Egypt, Syria and Jordan.</a:t>
            </a:r>
          </a:p>
          <a:p>
            <a:r>
              <a:rPr lang="en-GB" dirty="0"/>
              <a:t>Israel won the war and took control of land previously controlled by Arab countries.</a:t>
            </a:r>
          </a:p>
          <a:p>
            <a:r>
              <a:rPr lang="en-GB" dirty="0"/>
              <a:t>Main image: Israeli tanks advancing on the Golan Heights in June 1967</a:t>
            </a:r>
          </a:p>
        </p:txBody>
      </p:sp>
      <p:sp>
        <p:nvSpPr>
          <p:cNvPr id="4" name="Slide Number Placeholder 3"/>
          <p:cNvSpPr>
            <a:spLocks noGrp="1"/>
          </p:cNvSpPr>
          <p:nvPr>
            <p:ph type="sldNum" sz="quarter" idx="10"/>
          </p:nvPr>
        </p:nvSpPr>
        <p:spPr/>
        <p:txBody>
          <a:bodyPr/>
          <a:lstStyle/>
          <a:p>
            <a:fld id="{22DAA01A-1BB7-4723-8DCD-CAD1D50C3832}" type="slidenum">
              <a:rPr lang="en-GB" smtClean="0"/>
              <a:t>3</a:t>
            </a:fld>
            <a:endParaRPr lang="en-GB"/>
          </a:p>
        </p:txBody>
      </p:sp>
    </p:spTree>
    <p:extLst>
      <p:ext uri="{BB962C8B-B14F-4D97-AF65-F5344CB8AC3E}">
        <p14:creationId xmlns:p14="http://schemas.microsoft.com/office/powerpoint/2010/main" val="3082538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There about 600,000 Israelis living in over 200</a:t>
            </a:r>
          </a:p>
          <a:p>
            <a:r>
              <a:rPr lang="en-GB" sz="1200" b="0" i="0" u="none" strike="noStrike" kern="1200" baseline="0" dirty="0">
                <a:solidFill>
                  <a:schemeClr val="tx1"/>
                </a:solidFill>
                <a:latin typeface="+mn-lt"/>
                <a:ea typeface="+mn-ea"/>
                <a:cs typeface="+mn-cs"/>
              </a:rPr>
              <a:t>settlements in the West Bank.</a:t>
            </a:r>
          </a:p>
          <a:p>
            <a:r>
              <a:rPr lang="en-GB" sz="1200" b="0" i="0" u="none" strike="noStrike" kern="1200" baseline="0" dirty="0">
                <a:solidFill>
                  <a:schemeClr val="tx1"/>
                </a:solidFill>
                <a:latin typeface="+mn-lt"/>
                <a:ea typeface="+mn-ea"/>
                <a:cs typeface="+mn-cs"/>
              </a:rPr>
              <a:t>In 2020, the policy of the Israeli government is to annex this land, making it part of the state of Israel.</a:t>
            </a:r>
            <a:endParaRPr lang="en-GB" dirty="0"/>
          </a:p>
        </p:txBody>
      </p:sp>
      <p:sp>
        <p:nvSpPr>
          <p:cNvPr id="4" name="Slide Number Placeholder 3"/>
          <p:cNvSpPr>
            <a:spLocks noGrp="1"/>
          </p:cNvSpPr>
          <p:nvPr>
            <p:ph type="sldNum" sz="quarter" idx="10"/>
          </p:nvPr>
        </p:nvSpPr>
        <p:spPr/>
        <p:txBody>
          <a:bodyPr/>
          <a:lstStyle/>
          <a:p>
            <a:fld id="{22DAA01A-1BB7-4723-8DCD-CAD1D50C3832}" type="slidenum">
              <a:rPr lang="en-GB" smtClean="0"/>
              <a:t>6</a:t>
            </a:fld>
            <a:endParaRPr lang="en-GB"/>
          </a:p>
        </p:txBody>
      </p:sp>
    </p:spTree>
    <p:extLst>
      <p:ext uri="{BB962C8B-B14F-4D97-AF65-F5344CB8AC3E}">
        <p14:creationId xmlns:p14="http://schemas.microsoft.com/office/powerpoint/2010/main" val="11622144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There about 600,000 Israelis living in over 200</a:t>
            </a:r>
          </a:p>
          <a:p>
            <a:r>
              <a:rPr lang="en-GB" sz="1200" b="0" i="0" u="none" strike="noStrike" kern="1200" baseline="0" dirty="0">
                <a:solidFill>
                  <a:schemeClr val="tx1"/>
                </a:solidFill>
                <a:latin typeface="+mn-lt"/>
                <a:ea typeface="+mn-ea"/>
                <a:cs typeface="+mn-cs"/>
              </a:rPr>
              <a:t>settlements in the West Bank.</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In 2020, the policy of the Israeli government is to annex this land, making it part of the state of Israel.</a:t>
            </a:r>
            <a:endParaRPr lang="en-GB" dirty="0"/>
          </a:p>
          <a:p>
            <a:endParaRPr lang="en-GB" dirty="0"/>
          </a:p>
        </p:txBody>
      </p:sp>
      <p:sp>
        <p:nvSpPr>
          <p:cNvPr id="4" name="Slide Number Placeholder 3"/>
          <p:cNvSpPr>
            <a:spLocks noGrp="1"/>
          </p:cNvSpPr>
          <p:nvPr>
            <p:ph type="sldNum" sz="quarter" idx="10"/>
          </p:nvPr>
        </p:nvSpPr>
        <p:spPr/>
        <p:txBody>
          <a:bodyPr/>
          <a:lstStyle/>
          <a:p>
            <a:fld id="{22DAA01A-1BB7-4723-8DCD-CAD1D50C3832}" type="slidenum">
              <a:rPr lang="en-GB" smtClean="0"/>
              <a:t>7</a:t>
            </a:fld>
            <a:endParaRPr lang="en-GB"/>
          </a:p>
        </p:txBody>
      </p:sp>
    </p:spTree>
    <p:extLst>
      <p:ext uri="{BB962C8B-B14F-4D97-AF65-F5344CB8AC3E}">
        <p14:creationId xmlns:p14="http://schemas.microsoft.com/office/powerpoint/2010/main" val="3199062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Photo:  </a:t>
            </a:r>
            <a:r>
              <a:rPr lang="en-GB" sz="1200" b="1" i="0" kern="1200" dirty="0">
                <a:solidFill>
                  <a:schemeClr val="tx1"/>
                </a:solidFill>
                <a:effectLst/>
                <a:latin typeface="+mn-lt"/>
                <a:ea typeface="+mn-ea"/>
                <a:cs typeface="+mn-cs"/>
              </a:rPr>
              <a:t>Mohamed Abu Nahel</a:t>
            </a:r>
          </a:p>
          <a:p>
            <a:br>
              <a:rPr lang="en-GB" sz="1200" b="0" i="0" kern="1200" dirty="0">
                <a:solidFill>
                  <a:schemeClr val="tx1"/>
                </a:solidFill>
                <a:effectLst/>
                <a:latin typeface="+mn-lt"/>
                <a:ea typeface="+mn-ea"/>
                <a:cs typeface="+mn-cs"/>
              </a:rPr>
            </a:br>
            <a:endParaRPr lang="en-GB" dirty="0"/>
          </a:p>
        </p:txBody>
      </p:sp>
      <p:sp>
        <p:nvSpPr>
          <p:cNvPr id="4" name="Slide Number Placeholder 3"/>
          <p:cNvSpPr>
            <a:spLocks noGrp="1"/>
          </p:cNvSpPr>
          <p:nvPr>
            <p:ph type="sldNum" sz="quarter" idx="10"/>
          </p:nvPr>
        </p:nvSpPr>
        <p:spPr/>
        <p:txBody>
          <a:bodyPr/>
          <a:lstStyle/>
          <a:p>
            <a:fld id="{22DAA01A-1BB7-4723-8DCD-CAD1D50C3832}" type="slidenum">
              <a:rPr lang="en-GB" smtClean="0"/>
              <a:t>8</a:t>
            </a:fld>
            <a:endParaRPr lang="en-GB"/>
          </a:p>
        </p:txBody>
      </p:sp>
    </p:spTree>
    <p:extLst>
      <p:ext uri="{BB962C8B-B14F-4D97-AF65-F5344CB8AC3E}">
        <p14:creationId xmlns:p14="http://schemas.microsoft.com/office/powerpoint/2010/main" val="8551998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2F942D7-8779-4A65-980D-8E1064BD559A}" type="datetime1">
              <a:rPr lang="en-GB" smtClean="0"/>
              <a:t>18/07/2020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2941470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A4237A6-7670-406E-810D-1C0B0C6054BD}" type="datetime1">
              <a:rPr lang="en-GB" smtClean="0"/>
              <a:t>18/07/2020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25657194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EA7333D-B99E-4CFF-B95D-5D280ECFE542}" type="datetime1">
              <a:rPr lang="en-GB" smtClean="0"/>
              <a:t>18/07/2020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3954963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D30C2F4-06C5-4C8B-9CDB-B4EB5740ECDE}" type="datetime1">
              <a:rPr lang="en-GB" smtClean="0"/>
              <a:t>18/07/2020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8F117-460C-4538-AF90-2E00BD5B34F0}" type="slidenum">
              <a:rPr lang="en-GB" smtClean="0"/>
              <a:t>‹#›</a:t>
            </a:fld>
            <a:endParaRPr lang="en-GB"/>
          </a:p>
        </p:txBody>
      </p:sp>
      <p:sp>
        <p:nvSpPr>
          <p:cNvPr id="7" name="Rectángulo 4">
            <a:extLst>
              <a:ext uri="{FF2B5EF4-FFF2-40B4-BE49-F238E27FC236}">
                <a16:creationId xmlns:a16="http://schemas.microsoft.com/office/drawing/2014/main" id="{E422FF4E-F7B1-3D41-B89A-CE5EAEB4AA76}"/>
              </a:ext>
            </a:extLst>
          </p:cNvPr>
          <p:cNvSpPr/>
          <p:nvPr userDrawn="1"/>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12">
            <a:extLst>
              <a:ext uri="{FF2B5EF4-FFF2-40B4-BE49-F238E27FC236}">
                <a16:creationId xmlns:a16="http://schemas.microsoft.com/office/drawing/2014/main" id="{CF993381-661A-1749-A408-7710E5ABC799}"/>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8604845" y="303692"/>
            <a:ext cx="3190207" cy="233993"/>
          </a:xfrm>
          <a:prstGeom prst="rect">
            <a:avLst/>
          </a:prstGeom>
        </p:spPr>
      </p:pic>
    </p:spTree>
    <p:extLst>
      <p:ext uri="{BB962C8B-B14F-4D97-AF65-F5344CB8AC3E}">
        <p14:creationId xmlns:p14="http://schemas.microsoft.com/office/powerpoint/2010/main" val="643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A650333-C659-4D53-85DB-C1FF10621354}" type="datetime1">
              <a:rPr lang="en-GB" smtClean="0"/>
              <a:t>18/07/2020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3104021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D2BB2F45-7DB6-40FA-8A1B-3610DD16E489}" type="datetime1">
              <a:rPr lang="en-GB" smtClean="0"/>
              <a:t>18/07/2020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25650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D60BD1E-B4B0-4B7B-AF1E-6C27D673F5C1}" type="datetime1">
              <a:rPr lang="en-GB" smtClean="0"/>
              <a:t>18/07/2020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3584264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D1CD5AB5-7437-48AD-8A3D-35683EBEA55D}" type="datetime1">
              <a:rPr lang="en-GB" smtClean="0"/>
              <a:t>18/07/2020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790003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35B03D-7361-4563-BF8A-0B56163A1A05}" type="datetime1">
              <a:rPr lang="en-GB" smtClean="0"/>
              <a:t>18/07/2020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11955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2A0D738-B2AB-4F5B-B4D0-87E22C4E12A8}" type="datetime1">
              <a:rPr lang="en-GB" smtClean="0"/>
              <a:t>18/07/2020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2274860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B83C52FC-FA68-4DB1-8540-9977053381D7}" type="datetime1">
              <a:rPr lang="en-GB" smtClean="0"/>
              <a:t>18/07/2020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298F117-460C-4538-AF90-2E00BD5B34F0}" type="slidenum">
              <a:rPr lang="en-GB" smtClean="0"/>
              <a:t>‹#›</a:t>
            </a:fld>
            <a:endParaRPr lang="en-GB"/>
          </a:p>
        </p:txBody>
      </p:sp>
    </p:spTree>
    <p:extLst>
      <p:ext uri="{BB962C8B-B14F-4D97-AF65-F5344CB8AC3E}">
        <p14:creationId xmlns:p14="http://schemas.microsoft.com/office/powerpoint/2010/main" val="615669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01509D-855C-40D8-9594-21B8CF2956DA}" type="datetime1">
              <a:rPr lang="en-GB" smtClean="0"/>
              <a:t>18/07/2020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800">
                <a:solidFill>
                  <a:schemeClr val="accent2"/>
                </a:solidFill>
              </a:defRPr>
            </a:lvl1pPr>
          </a:lstStyle>
          <a:p>
            <a:fld id="{D298F117-460C-4538-AF90-2E00BD5B34F0}" type="slidenum">
              <a:rPr lang="en-GB" smtClean="0"/>
              <a:pPr/>
              <a:t>‹#›</a:t>
            </a:fld>
            <a:endParaRPr lang="en-GB"/>
          </a:p>
        </p:txBody>
      </p:sp>
      <p:sp>
        <p:nvSpPr>
          <p:cNvPr id="7" name="Rectángulo 4">
            <a:extLst>
              <a:ext uri="{FF2B5EF4-FFF2-40B4-BE49-F238E27FC236}">
                <a16:creationId xmlns:a16="http://schemas.microsoft.com/office/drawing/2014/main" id="{E422FF4E-F7B1-3D41-B89A-CE5EAEB4AA76}"/>
              </a:ext>
            </a:extLst>
          </p:cNvPr>
          <p:cNvSpPr/>
          <p:nvPr userDrawn="1"/>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12">
            <a:extLst>
              <a:ext uri="{FF2B5EF4-FFF2-40B4-BE49-F238E27FC236}">
                <a16:creationId xmlns:a16="http://schemas.microsoft.com/office/drawing/2014/main" id="{CF993381-661A-1749-A408-7710E5ABC799}"/>
              </a:ext>
            </a:extLst>
          </p:cNvPr>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8604845" y="303692"/>
            <a:ext cx="3190207" cy="233993"/>
          </a:xfrm>
          <a:prstGeom prst="rect">
            <a:avLst/>
          </a:prstGeom>
        </p:spPr>
      </p:pic>
    </p:spTree>
    <p:extLst>
      <p:ext uri="{BB962C8B-B14F-4D97-AF65-F5344CB8AC3E}">
        <p14:creationId xmlns:p14="http://schemas.microsoft.com/office/powerpoint/2010/main" val="2185644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B6L9mS9ti6o" TargetMode="External"/><Relationship Id="rId2" Type="http://schemas.openxmlformats.org/officeDocument/2006/relationships/hyperlink" Target="https://www.youtube.com/watch?v=-lk7VLsAKI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Y58njT2oXfE&amp;list=PLt5yLy8nhB7IbM8wR2x1eBFXhDUwk3nxb&amp;index=4" TargetMode="External"/><Relationship Id="rId2" Type="http://schemas.openxmlformats.org/officeDocument/2006/relationships/hyperlink" Target="http://www.bbc.co.uk/education/clips/zq7b87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youtu.be/SfCfQCnbWa4" TargetMode="External"/><Relationship Id="rId2" Type="http://schemas.openxmlformats.org/officeDocument/2006/relationships/hyperlink" Target="http://youtu.be/SfCfQCnbWa4" TargetMode="Externa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soldiers site:eyewitnessblogs.co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26227"/>
            <a:ext cx="12192000" cy="8120201"/>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752AFA30-6A3F-ED4D-A97D-EBC959DA2B60}"/>
              </a:ext>
            </a:extLst>
          </p:cNvPr>
          <p:cNvSpPr/>
          <p:nvPr/>
        </p:nvSpPr>
        <p:spPr>
          <a:xfrm>
            <a:off x="5985353" y="2429004"/>
            <a:ext cx="6206647" cy="3663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12">
            <a:extLst>
              <a:ext uri="{FF2B5EF4-FFF2-40B4-BE49-F238E27FC236}">
                <a16:creationId xmlns:a16="http://schemas.microsoft.com/office/drawing/2014/main" id="{5B1B6E62-9462-D54C-9E87-B042BC1EC26C}"/>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07193" y="5645769"/>
            <a:ext cx="2358732" cy="173007"/>
          </a:xfrm>
          <a:prstGeom prst="rect">
            <a:avLst/>
          </a:prstGeom>
        </p:spPr>
      </p:pic>
      <p:sp>
        <p:nvSpPr>
          <p:cNvPr id="7" name="Subtítulo 15">
            <a:extLst>
              <a:ext uri="{FF2B5EF4-FFF2-40B4-BE49-F238E27FC236}">
                <a16:creationId xmlns:a16="http://schemas.microsoft.com/office/drawing/2014/main" id="{4BFE9A4D-D987-F340-99F8-5E08AE1EC3A2}"/>
              </a:ext>
            </a:extLst>
          </p:cNvPr>
          <p:cNvSpPr txBox="1">
            <a:spLocks/>
          </p:cNvSpPr>
          <p:nvPr/>
        </p:nvSpPr>
        <p:spPr>
          <a:xfrm>
            <a:off x="6236917" y="2768633"/>
            <a:ext cx="5703518" cy="171684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s-ES" sz="6000" b="1" dirty="0" err="1">
                <a:solidFill>
                  <a:schemeClr val="bg1"/>
                </a:solidFill>
                <a:latin typeface="Arial" panose="020B0604020202020204" pitchFamily="34" charset="0"/>
                <a:cs typeface="Arial" panose="020B0604020202020204" pitchFamily="34" charset="0"/>
              </a:rPr>
              <a:t>What</a:t>
            </a:r>
            <a:r>
              <a:rPr lang="es-ES" sz="6000" b="1" dirty="0">
                <a:solidFill>
                  <a:schemeClr val="bg1"/>
                </a:solidFill>
                <a:latin typeface="Arial" panose="020B0604020202020204" pitchFamily="34" charset="0"/>
                <a:cs typeface="Arial" panose="020B0604020202020204" pitchFamily="34" charset="0"/>
              </a:rPr>
              <a:t> </a:t>
            </a:r>
            <a:r>
              <a:rPr lang="es-ES" sz="6000" b="1" dirty="0" err="1">
                <a:solidFill>
                  <a:schemeClr val="bg1"/>
                </a:solidFill>
                <a:latin typeface="Arial" panose="020B0604020202020204" pitchFamily="34" charset="0"/>
                <a:cs typeface="Arial" panose="020B0604020202020204" pitchFamily="34" charset="0"/>
              </a:rPr>
              <a:t>is</a:t>
            </a:r>
            <a:r>
              <a:rPr lang="es-ES" sz="6000" b="1" dirty="0">
                <a:solidFill>
                  <a:schemeClr val="bg1"/>
                </a:solidFill>
                <a:latin typeface="Arial" panose="020B0604020202020204" pitchFamily="34" charset="0"/>
                <a:cs typeface="Arial" panose="020B0604020202020204" pitchFamily="34" charset="0"/>
              </a:rPr>
              <a:t> </a:t>
            </a:r>
            <a:r>
              <a:rPr lang="es-ES" sz="6000" b="1" dirty="0" err="1">
                <a:solidFill>
                  <a:schemeClr val="bg1"/>
                </a:solidFill>
                <a:latin typeface="Arial" panose="020B0604020202020204" pitchFamily="34" charset="0"/>
                <a:cs typeface="Arial" panose="020B0604020202020204" pitchFamily="34" charset="0"/>
              </a:rPr>
              <a:t>the</a:t>
            </a:r>
            <a:r>
              <a:rPr lang="es-ES" sz="6000" b="1" dirty="0">
                <a:solidFill>
                  <a:schemeClr val="bg1"/>
                </a:solidFill>
                <a:latin typeface="Arial" panose="020B0604020202020204" pitchFamily="34" charset="0"/>
                <a:cs typeface="Arial" panose="020B0604020202020204" pitchFamily="34" charset="0"/>
              </a:rPr>
              <a:t> </a:t>
            </a:r>
            <a:r>
              <a:rPr lang="es-ES" sz="6000" b="1" dirty="0" err="1">
                <a:solidFill>
                  <a:schemeClr val="bg1"/>
                </a:solidFill>
                <a:latin typeface="Arial" panose="020B0604020202020204" pitchFamily="34" charset="0"/>
                <a:cs typeface="Arial" panose="020B0604020202020204" pitchFamily="34" charset="0"/>
              </a:rPr>
              <a:t>occupation</a:t>
            </a:r>
            <a:r>
              <a:rPr lang="es-ES" sz="6000" b="1" dirty="0">
                <a:solidFill>
                  <a:schemeClr val="bg1"/>
                </a:solidFill>
                <a:latin typeface="Arial" panose="020B0604020202020204" pitchFamily="34" charset="0"/>
                <a:cs typeface="Arial" panose="020B0604020202020204" pitchFamily="34" charset="0"/>
              </a:rPr>
              <a:t>?</a:t>
            </a:r>
          </a:p>
        </p:txBody>
      </p:sp>
      <p:sp>
        <p:nvSpPr>
          <p:cNvPr id="8" name="Subtítulo 15">
            <a:extLst>
              <a:ext uri="{FF2B5EF4-FFF2-40B4-BE49-F238E27FC236}">
                <a16:creationId xmlns:a16="http://schemas.microsoft.com/office/drawing/2014/main" id="{B7724BC2-CF42-D14A-B8DC-8AD236C5ED7F}"/>
              </a:ext>
            </a:extLst>
          </p:cNvPr>
          <p:cNvSpPr txBox="1">
            <a:spLocks/>
          </p:cNvSpPr>
          <p:nvPr/>
        </p:nvSpPr>
        <p:spPr>
          <a:xfrm>
            <a:off x="6236917" y="4485481"/>
            <a:ext cx="5703518" cy="13680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600" dirty="0">
                <a:solidFill>
                  <a:schemeClr val="bg1"/>
                </a:solidFill>
                <a:latin typeface="Arial" panose="020B0604020202020204" pitchFamily="34" charset="0"/>
                <a:cs typeface="Arial" panose="020B0604020202020204" pitchFamily="34" charset="0"/>
              </a:rPr>
              <a:t>Exploring life in East Jerusalem, the West Bank and Gaza since 1967.</a:t>
            </a:r>
            <a:endParaRPr lang="en-GB" sz="1600" dirty="0">
              <a:solidFill>
                <a:schemeClr val="bg1"/>
              </a:solidFill>
              <a:latin typeface="Arial" panose="020B0604020202020204" pitchFamily="34" charset="0"/>
              <a:cs typeface="Arial" panose="020B0604020202020204" pitchFamily="34" charset="0"/>
            </a:endParaRPr>
          </a:p>
        </p:txBody>
      </p:sp>
      <p:sp>
        <p:nvSpPr>
          <p:cNvPr id="9" name="Slide Number Placeholder 8"/>
          <p:cNvSpPr>
            <a:spLocks noGrp="1"/>
          </p:cNvSpPr>
          <p:nvPr>
            <p:ph type="sldNum" sz="quarter" idx="12"/>
          </p:nvPr>
        </p:nvSpPr>
        <p:spPr/>
        <p:txBody>
          <a:bodyPr/>
          <a:lstStyle/>
          <a:p>
            <a:fld id="{D298F117-460C-4538-AF90-2E00BD5B34F0}" type="slidenum">
              <a:rPr lang="en-GB" smtClean="0"/>
              <a:t>1</a:t>
            </a:fld>
            <a:endParaRPr lang="en-GB"/>
          </a:p>
        </p:txBody>
      </p:sp>
    </p:spTree>
    <p:extLst>
      <p:ext uri="{BB962C8B-B14F-4D97-AF65-F5344CB8AC3E}">
        <p14:creationId xmlns:p14="http://schemas.microsoft.com/office/powerpoint/2010/main" val="2474511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58793" y="552450"/>
            <a:ext cx="7133207" cy="6305550"/>
          </a:xfrm>
          <a:prstGeom prst="rect">
            <a:avLst/>
          </a:prstGeom>
        </p:spPr>
      </p:pic>
      <p:sp>
        <p:nvSpPr>
          <p:cNvPr id="5" name="Content Placeholder 2"/>
          <p:cNvSpPr txBox="1">
            <a:spLocks/>
          </p:cNvSpPr>
          <p:nvPr/>
        </p:nvSpPr>
        <p:spPr>
          <a:xfrm>
            <a:off x="838200" y="1825625"/>
            <a:ext cx="4237892" cy="1855124"/>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bg1"/>
                </a:solidFill>
              </a:rPr>
              <a:t>You decide: is Israel meeting its responsibilities in the West Bank, East Jerusalem and Gaza?</a:t>
            </a:r>
          </a:p>
        </p:txBody>
      </p:sp>
      <p:sp>
        <p:nvSpPr>
          <p:cNvPr id="6" name="Slide Number Placeholder 5"/>
          <p:cNvSpPr>
            <a:spLocks noGrp="1"/>
          </p:cNvSpPr>
          <p:nvPr>
            <p:ph type="sldNum" sz="quarter" idx="12"/>
          </p:nvPr>
        </p:nvSpPr>
        <p:spPr/>
        <p:txBody>
          <a:bodyPr/>
          <a:lstStyle/>
          <a:p>
            <a:fld id="{D298F117-460C-4538-AF90-2E00BD5B34F0}" type="slidenum">
              <a:rPr lang="en-GB" smtClean="0"/>
              <a:t>10</a:t>
            </a:fld>
            <a:endParaRPr lang="en-GB"/>
          </a:p>
        </p:txBody>
      </p:sp>
    </p:spTree>
    <p:extLst>
      <p:ext uri="{BB962C8B-B14F-4D97-AF65-F5344CB8AC3E}">
        <p14:creationId xmlns:p14="http://schemas.microsoft.com/office/powerpoint/2010/main" val="16897496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0B037F-0316-43DF-A9B0-43578BBAE9F3}"/>
              </a:ext>
            </a:extLst>
          </p:cNvPr>
          <p:cNvSpPr>
            <a:spLocks noGrp="1"/>
          </p:cNvSpPr>
          <p:nvPr>
            <p:ph type="title"/>
          </p:nvPr>
        </p:nvSpPr>
        <p:spPr/>
        <p:txBody>
          <a:bodyPr/>
          <a:lstStyle/>
          <a:p>
            <a:r>
              <a:rPr lang="en-GB" dirty="0"/>
              <a:t>Amnesty take</a:t>
            </a:r>
          </a:p>
        </p:txBody>
      </p:sp>
      <p:sp>
        <p:nvSpPr>
          <p:cNvPr id="3" name="Content Placeholder 2">
            <a:extLst>
              <a:ext uri="{FF2B5EF4-FFF2-40B4-BE49-F238E27FC236}">
                <a16:creationId xmlns:a16="http://schemas.microsoft.com/office/drawing/2014/main" id="{62DD7AFB-3756-41B6-93D5-A53F1535A22E}"/>
              </a:ext>
            </a:extLst>
          </p:cNvPr>
          <p:cNvSpPr>
            <a:spLocks noGrp="1"/>
          </p:cNvSpPr>
          <p:nvPr>
            <p:ph idx="1"/>
          </p:nvPr>
        </p:nvSpPr>
        <p:spPr/>
        <p:txBody>
          <a:bodyPr/>
          <a:lstStyle/>
          <a:p>
            <a:r>
              <a:rPr lang="en-GB" dirty="0">
                <a:hlinkClick r:id="rId2"/>
              </a:rPr>
              <a:t>https://www.youtube.com/watch?v=-lk7VLsAKIM</a:t>
            </a:r>
            <a:endParaRPr lang="en-GB" dirty="0"/>
          </a:p>
          <a:p>
            <a:r>
              <a:rPr lang="en-GB" dirty="0"/>
              <a:t>Vox explores settlements: </a:t>
            </a:r>
            <a:r>
              <a:rPr lang="en-GB" dirty="0">
                <a:hlinkClick r:id="rId3"/>
              </a:rPr>
              <a:t>https://www.youtube.com/watch?v=B6L9mS9ti6o</a:t>
            </a:r>
            <a:endParaRPr lang="en-GB" dirty="0"/>
          </a:p>
        </p:txBody>
      </p:sp>
      <p:sp>
        <p:nvSpPr>
          <p:cNvPr id="4" name="Slide Number Placeholder 3">
            <a:extLst>
              <a:ext uri="{FF2B5EF4-FFF2-40B4-BE49-F238E27FC236}">
                <a16:creationId xmlns:a16="http://schemas.microsoft.com/office/drawing/2014/main" id="{1FBBB405-276C-465E-B3CD-9930CFCF1BBC}"/>
              </a:ext>
            </a:extLst>
          </p:cNvPr>
          <p:cNvSpPr>
            <a:spLocks noGrp="1"/>
          </p:cNvSpPr>
          <p:nvPr>
            <p:ph type="sldNum" sz="quarter" idx="12"/>
          </p:nvPr>
        </p:nvSpPr>
        <p:spPr/>
        <p:txBody>
          <a:bodyPr/>
          <a:lstStyle/>
          <a:p>
            <a:fld id="{D298F117-460C-4538-AF90-2E00BD5B34F0}" type="slidenum">
              <a:rPr lang="en-GB" smtClean="0"/>
              <a:t>11</a:t>
            </a:fld>
            <a:endParaRPr lang="en-GB"/>
          </a:p>
        </p:txBody>
      </p:sp>
    </p:spTree>
    <p:extLst>
      <p:ext uri="{BB962C8B-B14F-4D97-AF65-F5344CB8AC3E}">
        <p14:creationId xmlns:p14="http://schemas.microsoft.com/office/powerpoint/2010/main" val="3201316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57465861"/>
              </p:ext>
            </p:extLst>
          </p:nvPr>
        </p:nvGraphicFramePr>
        <p:xfrm>
          <a:off x="0" y="0"/>
          <a:ext cx="12191999" cy="6858000"/>
        </p:xfrm>
        <a:graphic>
          <a:graphicData uri="http://schemas.openxmlformats.org/drawingml/2006/table">
            <a:tbl>
              <a:tblPr firstRow="1" firstCol="1" bandRow="1">
                <a:tableStyleId>{21E4AEA4-8DFA-4A89-87EB-49C32662AFE0}</a:tableStyleId>
              </a:tblPr>
              <a:tblGrid>
                <a:gridCol w="3604835">
                  <a:extLst>
                    <a:ext uri="{9D8B030D-6E8A-4147-A177-3AD203B41FA5}">
                      <a16:colId xmlns:a16="http://schemas.microsoft.com/office/drawing/2014/main" val="20000"/>
                    </a:ext>
                  </a:extLst>
                </a:gridCol>
                <a:gridCol w="1664527">
                  <a:extLst>
                    <a:ext uri="{9D8B030D-6E8A-4147-A177-3AD203B41FA5}">
                      <a16:colId xmlns:a16="http://schemas.microsoft.com/office/drawing/2014/main" val="20001"/>
                    </a:ext>
                  </a:extLst>
                </a:gridCol>
                <a:gridCol w="6922637">
                  <a:extLst>
                    <a:ext uri="{9D8B030D-6E8A-4147-A177-3AD203B41FA5}">
                      <a16:colId xmlns:a16="http://schemas.microsoft.com/office/drawing/2014/main" val="20002"/>
                    </a:ext>
                  </a:extLst>
                </a:gridCol>
              </a:tblGrid>
              <a:tr h="571500">
                <a:tc>
                  <a:txBody>
                    <a:bodyPr/>
                    <a:lstStyle/>
                    <a:p>
                      <a:pPr>
                        <a:spcAft>
                          <a:spcPts val="600"/>
                        </a:spcAft>
                      </a:pPr>
                      <a:r>
                        <a:rPr lang="en-US"/>
                        <a:t>Obligation of the Occupying power</a:t>
                      </a:r>
                      <a:endParaRPr lang="en-GB"/>
                    </a:p>
                  </a:txBody>
                  <a:tcPr marL="68580" marR="68580" marT="0" marB="0"/>
                </a:tc>
                <a:tc>
                  <a:txBody>
                    <a:bodyPr/>
                    <a:lstStyle/>
                    <a:p>
                      <a:pPr>
                        <a:spcAft>
                          <a:spcPts val="600"/>
                        </a:spcAft>
                      </a:pPr>
                      <a:r>
                        <a:rPr lang="en-US"/>
                        <a:t>Your mark out of 5</a:t>
                      </a:r>
                      <a:endParaRPr lang="en-GB"/>
                    </a:p>
                  </a:txBody>
                  <a:tcPr marL="68580" marR="68580" marT="0" marB="0"/>
                </a:tc>
                <a:tc>
                  <a:txBody>
                    <a:bodyPr/>
                    <a:lstStyle/>
                    <a:p>
                      <a:pPr>
                        <a:spcAft>
                          <a:spcPts val="600"/>
                        </a:spcAft>
                      </a:pPr>
                      <a:r>
                        <a:rPr lang="en-US"/>
                        <a:t>Your reason for this mark</a:t>
                      </a:r>
                      <a:endParaRPr lang="en-GB"/>
                    </a:p>
                  </a:txBody>
                  <a:tcPr marL="68580" marR="68580" marT="0" marB="0"/>
                </a:tc>
                <a:extLst>
                  <a:ext uri="{0D108BD9-81ED-4DB2-BD59-A6C34878D82A}">
                    <a16:rowId xmlns:a16="http://schemas.microsoft.com/office/drawing/2014/main" val="10000"/>
                  </a:ext>
                </a:extLst>
              </a:tr>
              <a:tr h="571500">
                <a:tc>
                  <a:txBody>
                    <a:bodyPr/>
                    <a:lstStyle/>
                    <a:p>
                      <a:pPr>
                        <a:spcAft>
                          <a:spcPts val="600"/>
                        </a:spcAft>
                      </a:pPr>
                      <a:r>
                        <a:rPr lang="en-US" dirty="0"/>
                        <a:t>Israel cannot move civilians in or out of the occupied land</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1"/>
                  </a:ext>
                </a:extLst>
              </a:tr>
              <a:tr h="1143000">
                <a:tc>
                  <a:txBody>
                    <a:bodyPr/>
                    <a:lstStyle/>
                    <a:p>
                      <a:pPr>
                        <a:spcAft>
                          <a:spcPts val="600"/>
                        </a:spcAft>
                      </a:pPr>
                      <a:r>
                        <a:rPr lang="en-US"/>
                        <a:t>Collective punishment: Israel should not punish the general population for the crimes of a few people</a:t>
                      </a:r>
                      <a:endParaRPr lang="en-GB"/>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2"/>
                  </a:ext>
                </a:extLst>
              </a:tr>
              <a:tr h="571500">
                <a:tc>
                  <a:txBody>
                    <a:bodyPr/>
                    <a:lstStyle/>
                    <a:p>
                      <a:pPr>
                        <a:spcAft>
                          <a:spcPts val="600"/>
                        </a:spcAft>
                      </a:pPr>
                      <a:r>
                        <a:rPr lang="en-US" dirty="0"/>
                        <a:t>Israel should respect the local laws and not impose its own laws</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dirty="0"/>
                        <a:t> </a:t>
                      </a:r>
                      <a:endParaRPr lang="en-GB" dirty="0"/>
                    </a:p>
                  </a:txBody>
                  <a:tcPr marL="68580" marR="68580" marT="0" marB="0"/>
                </a:tc>
                <a:extLst>
                  <a:ext uri="{0D108BD9-81ED-4DB2-BD59-A6C34878D82A}">
                    <a16:rowId xmlns:a16="http://schemas.microsoft.com/office/drawing/2014/main" val="10003"/>
                  </a:ext>
                </a:extLst>
              </a:tr>
              <a:tr h="1143000">
                <a:tc>
                  <a:txBody>
                    <a:bodyPr/>
                    <a:lstStyle/>
                    <a:p>
                      <a:pPr>
                        <a:spcAft>
                          <a:spcPts val="600"/>
                        </a:spcAft>
                      </a:pPr>
                      <a:r>
                        <a:rPr lang="en-US" dirty="0"/>
                        <a:t>Children: Israel must ensure the proper working of all institutions devoted to the care and education of children.</a:t>
                      </a:r>
                      <a:endParaRPr lang="en-GB" dirty="0"/>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4"/>
                  </a:ext>
                </a:extLst>
              </a:tr>
              <a:tr h="857250">
                <a:tc>
                  <a:txBody>
                    <a:bodyPr/>
                    <a:lstStyle/>
                    <a:p>
                      <a:pPr>
                        <a:spcAft>
                          <a:spcPts val="600"/>
                        </a:spcAft>
                      </a:pPr>
                      <a:r>
                        <a:rPr lang="en-US" dirty="0"/>
                        <a:t>Israel should not destroy the property of Palestinians unless there’s an essential military reason</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5"/>
                  </a:ext>
                </a:extLst>
              </a:tr>
              <a:tr h="571500">
                <a:tc>
                  <a:txBody>
                    <a:bodyPr/>
                    <a:lstStyle/>
                    <a:p>
                      <a:pPr>
                        <a:spcAft>
                          <a:spcPts val="600"/>
                        </a:spcAft>
                      </a:pPr>
                      <a:r>
                        <a:rPr lang="en-US" dirty="0"/>
                        <a:t>Israel should respect and not exploit natural resources</a:t>
                      </a:r>
                      <a:endParaRPr lang="en-GB" dirty="0"/>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6"/>
                  </a:ext>
                </a:extLst>
              </a:tr>
              <a:tr h="571500">
                <a:tc>
                  <a:txBody>
                    <a:bodyPr/>
                    <a:lstStyle/>
                    <a:p>
                      <a:pPr>
                        <a:spcAft>
                          <a:spcPts val="600"/>
                        </a:spcAft>
                      </a:pPr>
                      <a:r>
                        <a:rPr lang="en-US" dirty="0"/>
                        <a:t>Israel should do all it can to keep people under occupation safe</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7"/>
                  </a:ext>
                </a:extLst>
              </a:tr>
              <a:tr h="857250">
                <a:tc>
                  <a:txBody>
                    <a:bodyPr/>
                    <a:lstStyle/>
                    <a:p>
                      <a:pPr>
                        <a:spcAft>
                          <a:spcPts val="600"/>
                        </a:spcAft>
                      </a:pPr>
                      <a:r>
                        <a:rPr lang="en-US" dirty="0"/>
                        <a:t>Israel should not lock people up without trial unless it is absolutely necessary to keep people safe</a:t>
                      </a:r>
                      <a:endParaRPr lang="en-GB" dirty="0"/>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dirty="0"/>
                        <a:t> </a:t>
                      </a:r>
                      <a:endParaRPr lang="en-GB" dirty="0"/>
                    </a:p>
                  </a:txBody>
                  <a:tcPr marL="68580" marR="68580" marT="0" marB="0"/>
                </a:tc>
                <a:extLst>
                  <a:ext uri="{0D108BD9-81ED-4DB2-BD59-A6C34878D82A}">
                    <a16:rowId xmlns:a16="http://schemas.microsoft.com/office/drawing/2014/main" val="10008"/>
                  </a:ext>
                </a:extLst>
              </a:tr>
            </a:tbl>
          </a:graphicData>
        </a:graphic>
      </p:graphicFrame>
      <p:sp>
        <p:nvSpPr>
          <p:cNvPr id="3" name="TextBox 2"/>
          <p:cNvSpPr txBox="1"/>
          <p:nvPr/>
        </p:nvSpPr>
        <p:spPr>
          <a:xfrm>
            <a:off x="2095500" y="1690688"/>
            <a:ext cx="9258300" cy="3908762"/>
          </a:xfrm>
          <a:prstGeom prst="rect">
            <a:avLst/>
          </a:prstGeom>
          <a:solidFill>
            <a:schemeClr val="accent2">
              <a:lumMod val="75000"/>
            </a:schemeClr>
          </a:solidFill>
          <a:effectLst>
            <a:outerShdw blurRad="50800" dist="38100" dir="5400000" algn="t" rotWithShape="0">
              <a:prstClr val="black">
                <a:alpha val="40000"/>
              </a:prstClr>
            </a:outerShdw>
          </a:effectLst>
        </p:spPr>
        <p:txBody>
          <a:bodyPr wrap="square" rtlCol="0">
            <a:spAutoFit/>
          </a:bodyPr>
          <a:lstStyle/>
          <a:p>
            <a:pPr marL="361950"/>
            <a:r>
              <a:rPr lang="en-US" sz="4400" dirty="0">
                <a:solidFill>
                  <a:schemeClr val="bg1"/>
                </a:solidFill>
                <a:latin typeface="Arial" panose="020B0604020202020204" pitchFamily="34" charset="0"/>
                <a:cs typeface="Arial" panose="020B0604020202020204" pitchFamily="34" charset="0"/>
              </a:rPr>
              <a:t>WAIT! </a:t>
            </a:r>
          </a:p>
          <a:p>
            <a:pPr marL="361950"/>
            <a:r>
              <a:rPr lang="en-US" sz="4400" dirty="0">
                <a:solidFill>
                  <a:schemeClr val="bg1"/>
                </a:solidFill>
                <a:latin typeface="Arial" panose="020B0604020202020204" pitchFamily="34" charset="0"/>
                <a:cs typeface="Arial" panose="020B0604020202020204" pitchFamily="34" charset="0"/>
              </a:rPr>
              <a:t>What else do you need to know?</a:t>
            </a:r>
          </a:p>
          <a:p>
            <a:pPr marL="361950"/>
            <a:r>
              <a:rPr lang="en-US" sz="4400" dirty="0">
                <a:solidFill>
                  <a:schemeClr val="bg1"/>
                </a:solidFill>
                <a:latin typeface="Arial" panose="020B0604020202020204" pitchFamily="34" charset="0"/>
                <a:cs typeface="Arial" panose="020B0604020202020204" pitchFamily="34" charset="0"/>
              </a:rPr>
              <a:t>Try reviewing the case studies to find out more about the occupation.</a:t>
            </a:r>
          </a:p>
          <a:p>
            <a:pPr marL="361950"/>
            <a:r>
              <a:rPr lang="en-US" sz="2800" dirty="0">
                <a:solidFill>
                  <a:schemeClr val="bg1"/>
                </a:solidFill>
                <a:latin typeface="Arial" panose="020B0604020202020204" pitchFamily="34" charset="0"/>
                <a:cs typeface="Arial" panose="020B0604020202020204" pitchFamily="34" charset="0"/>
              </a:rPr>
              <a:t> </a:t>
            </a:r>
          </a:p>
        </p:txBody>
      </p:sp>
      <p:sp>
        <p:nvSpPr>
          <p:cNvPr id="5" name="Slide Number Placeholder 4"/>
          <p:cNvSpPr>
            <a:spLocks noGrp="1"/>
          </p:cNvSpPr>
          <p:nvPr>
            <p:ph type="sldNum" sz="quarter" idx="12"/>
          </p:nvPr>
        </p:nvSpPr>
        <p:spPr/>
        <p:txBody>
          <a:bodyPr/>
          <a:lstStyle/>
          <a:p>
            <a:fld id="{D298F117-460C-4538-AF90-2E00BD5B34F0}" type="slidenum">
              <a:rPr lang="en-GB" smtClean="0"/>
              <a:t>12</a:t>
            </a:fld>
            <a:endParaRPr lang="en-GB"/>
          </a:p>
        </p:txBody>
      </p:sp>
    </p:spTree>
    <p:extLst>
      <p:ext uri="{BB962C8B-B14F-4D97-AF65-F5344CB8AC3E}">
        <p14:creationId xmlns:p14="http://schemas.microsoft.com/office/powerpoint/2010/main" val="255470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81224224"/>
              </p:ext>
            </p:extLst>
          </p:nvPr>
        </p:nvGraphicFramePr>
        <p:xfrm>
          <a:off x="0" y="0"/>
          <a:ext cx="12191999" cy="6858000"/>
        </p:xfrm>
        <a:graphic>
          <a:graphicData uri="http://schemas.openxmlformats.org/drawingml/2006/table">
            <a:tbl>
              <a:tblPr firstRow="1" firstCol="1" bandRow="1">
                <a:tableStyleId>{21E4AEA4-8DFA-4A89-87EB-49C32662AFE0}</a:tableStyleId>
              </a:tblPr>
              <a:tblGrid>
                <a:gridCol w="3604835">
                  <a:extLst>
                    <a:ext uri="{9D8B030D-6E8A-4147-A177-3AD203B41FA5}">
                      <a16:colId xmlns:a16="http://schemas.microsoft.com/office/drawing/2014/main" val="20000"/>
                    </a:ext>
                  </a:extLst>
                </a:gridCol>
                <a:gridCol w="1664527">
                  <a:extLst>
                    <a:ext uri="{9D8B030D-6E8A-4147-A177-3AD203B41FA5}">
                      <a16:colId xmlns:a16="http://schemas.microsoft.com/office/drawing/2014/main" val="20001"/>
                    </a:ext>
                  </a:extLst>
                </a:gridCol>
                <a:gridCol w="6922637">
                  <a:extLst>
                    <a:ext uri="{9D8B030D-6E8A-4147-A177-3AD203B41FA5}">
                      <a16:colId xmlns:a16="http://schemas.microsoft.com/office/drawing/2014/main" val="20002"/>
                    </a:ext>
                  </a:extLst>
                </a:gridCol>
              </a:tblGrid>
              <a:tr h="571500">
                <a:tc>
                  <a:txBody>
                    <a:bodyPr/>
                    <a:lstStyle/>
                    <a:p>
                      <a:pPr>
                        <a:spcAft>
                          <a:spcPts val="600"/>
                        </a:spcAft>
                      </a:pPr>
                      <a:r>
                        <a:rPr lang="en-US" dirty="0"/>
                        <a:t>Obligation of the Occupying power</a:t>
                      </a:r>
                      <a:endParaRPr lang="en-GB" dirty="0"/>
                    </a:p>
                  </a:txBody>
                  <a:tcPr marL="68580" marR="68580" marT="0" marB="0"/>
                </a:tc>
                <a:tc>
                  <a:txBody>
                    <a:bodyPr/>
                    <a:lstStyle/>
                    <a:p>
                      <a:pPr>
                        <a:spcAft>
                          <a:spcPts val="600"/>
                        </a:spcAft>
                      </a:pPr>
                      <a:r>
                        <a:rPr lang="en-US"/>
                        <a:t>Your mark out of 5</a:t>
                      </a:r>
                      <a:endParaRPr lang="en-GB"/>
                    </a:p>
                  </a:txBody>
                  <a:tcPr marL="68580" marR="68580" marT="0" marB="0"/>
                </a:tc>
                <a:tc>
                  <a:txBody>
                    <a:bodyPr/>
                    <a:lstStyle/>
                    <a:p>
                      <a:pPr>
                        <a:spcAft>
                          <a:spcPts val="600"/>
                        </a:spcAft>
                      </a:pPr>
                      <a:r>
                        <a:rPr lang="en-US"/>
                        <a:t>Your reason for this mark</a:t>
                      </a:r>
                      <a:endParaRPr lang="en-GB"/>
                    </a:p>
                  </a:txBody>
                  <a:tcPr marL="68580" marR="68580" marT="0" marB="0"/>
                </a:tc>
                <a:extLst>
                  <a:ext uri="{0D108BD9-81ED-4DB2-BD59-A6C34878D82A}">
                    <a16:rowId xmlns:a16="http://schemas.microsoft.com/office/drawing/2014/main" val="10000"/>
                  </a:ext>
                </a:extLst>
              </a:tr>
              <a:tr h="571500">
                <a:tc>
                  <a:txBody>
                    <a:bodyPr/>
                    <a:lstStyle/>
                    <a:p>
                      <a:pPr>
                        <a:spcAft>
                          <a:spcPts val="600"/>
                        </a:spcAft>
                      </a:pPr>
                      <a:r>
                        <a:rPr lang="en-US" dirty="0"/>
                        <a:t>Israel cannot move civilians in or out of the occupied land</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dirty="0"/>
                        <a:t> </a:t>
                      </a:r>
                      <a:endParaRPr lang="en-GB" dirty="0"/>
                    </a:p>
                  </a:txBody>
                  <a:tcPr marL="68580" marR="68580" marT="0" marB="0"/>
                </a:tc>
                <a:extLst>
                  <a:ext uri="{0D108BD9-81ED-4DB2-BD59-A6C34878D82A}">
                    <a16:rowId xmlns:a16="http://schemas.microsoft.com/office/drawing/2014/main" val="10001"/>
                  </a:ext>
                </a:extLst>
              </a:tr>
              <a:tr h="1143000">
                <a:tc>
                  <a:txBody>
                    <a:bodyPr/>
                    <a:lstStyle/>
                    <a:p>
                      <a:pPr>
                        <a:spcAft>
                          <a:spcPts val="600"/>
                        </a:spcAft>
                      </a:pPr>
                      <a:r>
                        <a:rPr lang="en-US"/>
                        <a:t>Collective punishment: Israel should not punish the general population for the crimes of a few people</a:t>
                      </a:r>
                      <a:endParaRPr lang="en-GB"/>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2"/>
                  </a:ext>
                </a:extLst>
              </a:tr>
              <a:tr h="571500">
                <a:tc>
                  <a:txBody>
                    <a:bodyPr/>
                    <a:lstStyle/>
                    <a:p>
                      <a:pPr>
                        <a:spcAft>
                          <a:spcPts val="600"/>
                        </a:spcAft>
                      </a:pPr>
                      <a:r>
                        <a:rPr lang="en-US" dirty="0"/>
                        <a:t>Israel should respect the local laws and not impose its own laws</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dirty="0"/>
                        <a:t> </a:t>
                      </a:r>
                      <a:endParaRPr lang="en-GB" dirty="0"/>
                    </a:p>
                  </a:txBody>
                  <a:tcPr marL="68580" marR="68580" marT="0" marB="0"/>
                </a:tc>
                <a:extLst>
                  <a:ext uri="{0D108BD9-81ED-4DB2-BD59-A6C34878D82A}">
                    <a16:rowId xmlns:a16="http://schemas.microsoft.com/office/drawing/2014/main" val="10003"/>
                  </a:ext>
                </a:extLst>
              </a:tr>
              <a:tr h="1143000">
                <a:tc>
                  <a:txBody>
                    <a:bodyPr/>
                    <a:lstStyle/>
                    <a:p>
                      <a:pPr>
                        <a:spcAft>
                          <a:spcPts val="600"/>
                        </a:spcAft>
                      </a:pPr>
                      <a:r>
                        <a:rPr lang="en-US" dirty="0"/>
                        <a:t>Children: Israel must ensure the proper working of all institutions devoted to the care and education of children.</a:t>
                      </a:r>
                      <a:endParaRPr lang="en-GB" dirty="0"/>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4"/>
                  </a:ext>
                </a:extLst>
              </a:tr>
              <a:tr h="857250">
                <a:tc>
                  <a:txBody>
                    <a:bodyPr/>
                    <a:lstStyle/>
                    <a:p>
                      <a:pPr>
                        <a:spcAft>
                          <a:spcPts val="600"/>
                        </a:spcAft>
                      </a:pPr>
                      <a:r>
                        <a:rPr lang="en-US" dirty="0"/>
                        <a:t>Israel should not destroy the property of Palestinians unless there’s an essential military reason</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5"/>
                  </a:ext>
                </a:extLst>
              </a:tr>
              <a:tr h="571500">
                <a:tc>
                  <a:txBody>
                    <a:bodyPr/>
                    <a:lstStyle/>
                    <a:p>
                      <a:pPr>
                        <a:spcAft>
                          <a:spcPts val="600"/>
                        </a:spcAft>
                      </a:pPr>
                      <a:r>
                        <a:rPr lang="en-US" dirty="0"/>
                        <a:t>Israel should respect and not exploit natural resources</a:t>
                      </a:r>
                      <a:endParaRPr lang="en-GB" dirty="0"/>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6"/>
                  </a:ext>
                </a:extLst>
              </a:tr>
              <a:tr h="571500">
                <a:tc>
                  <a:txBody>
                    <a:bodyPr/>
                    <a:lstStyle/>
                    <a:p>
                      <a:pPr>
                        <a:spcAft>
                          <a:spcPts val="600"/>
                        </a:spcAft>
                      </a:pPr>
                      <a:r>
                        <a:rPr lang="en-US" dirty="0"/>
                        <a:t>Israel should do all it can to keep people under occupation safe</a:t>
                      </a:r>
                      <a:endParaRPr lang="en-GB" dirty="0"/>
                    </a:p>
                  </a:txBody>
                  <a:tcPr marL="68580" marR="68580" marT="0" marB="0">
                    <a:solidFill>
                      <a:schemeClr val="accent2">
                        <a:lumMod val="60000"/>
                        <a:lumOff val="40000"/>
                      </a:schemeClr>
                    </a:solidFill>
                  </a:tcPr>
                </a:tc>
                <a:tc>
                  <a:txBody>
                    <a:bodyPr/>
                    <a:lstStyle/>
                    <a:p>
                      <a:pPr>
                        <a:spcAft>
                          <a:spcPts val="600"/>
                        </a:spcAft>
                      </a:pPr>
                      <a:r>
                        <a:rPr lang="en-US"/>
                        <a:t> </a:t>
                      </a:r>
                      <a:endParaRPr lang="en-GB"/>
                    </a:p>
                  </a:txBody>
                  <a:tcPr marL="68580" marR="68580" marT="0" marB="0"/>
                </a:tc>
                <a:tc>
                  <a:txBody>
                    <a:bodyPr/>
                    <a:lstStyle/>
                    <a:p>
                      <a:pPr>
                        <a:spcAft>
                          <a:spcPts val="600"/>
                        </a:spcAft>
                      </a:pPr>
                      <a:r>
                        <a:rPr lang="en-US"/>
                        <a:t> </a:t>
                      </a:r>
                      <a:endParaRPr lang="en-GB"/>
                    </a:p>
                  </a:txBody>
                  <a:tcPr marL="68580" marR="68580" marT="0" marB="0"/>
                </a:tc>
                <a:extLst>
                  <a:ext uri="{0D108BD9-81ED-4DB2-BD59-A6C34878D82A}">
                    <a16:rowId xmlns:a16="http://schemas.microsoft.com/office/drawing/2014/main" val="10007"/>
                  </a:ext>
                </a:extLst>
              </a:tr>
              <a:tr h="857250">
                <a:tc>
                  <a:txBody>
                    <a:bodyPr/>
                    <a:lstStyle/>
                    <a:p>
                      <a:pPr>
                        <a:spcAft>
                          <a:spcPts val="600"/>
                        </a:spcAft>
                      </a:pPr>
                      <a:r>
                        <a:rPr lang="en-US" dirty="0"/>
                        <a:t>Israel should not lock people up without trial unless it is absolutely necessary to keep people safe</a:t>
                      </a:r>
                      <a:endParaRPr lang="en-GB" dirty="0"/>
                    </a:p>
                  </a:txBody>
                  <a:tcPr marL="68580" marR="68580" marT="0" marB="0"/>
                </a:tc>
                <a:tc>
                  <a:txBody>
                    <a:bodyPr/>
                    <a:lstStyle/>
                    <a:p>
                      <a:pPr>
                        <a:spcAft>
                          <a:spcPts val="600"/>
                        </a:spcAft>
                      </a:pPr>
                      <a:r>
                        <a:rPr lang="en-US"/>
                        <a:t> </a:t>
                      </a:r>
                      <a:endParaRPr lang="en-GB"/>
                    </a:p>
                  </a:txBody>
                  <a:tcPr marL="68580" marR="68580" marT="0" marB="0"/>
                </a:tc>
                <a:tc>
                  <a:txBody>
                    <a:bodyPr/>
                    <a:lstStyle/>
                    <a:p>
                      <a:pPr>
                        <a:spcAft>
                          <a:spcPts val="600"/>
                        </a:spcAft>
                      </a:pPr>
                      <a:r>
                        <a:rPr lang="en-US" dirty="0"/>
                        <a:t> </a:t>
                      </a:r>
                      <a:endParaRPr lang="en-GB" dirty="0"/>
                    </a:p>
                  </a:txBody>
                  <a:tcPr marL="68580" marR="68580" marT="0" marB="0"/>
                </a:tc>
                <a:extLst>
                  <a:ext uri="{0D108BD9-81ED-4DB2-BD59-A6C34878D82A}">
                    <a16:rowId xmlns:a16="http://schemas.microsoft.com/office/drawing/2014/main" val="10008"/>
                  </a:ext>
                </a:extLst>
              </a:tr>
            </a:tbl>
          </a:graphicData>
        </a:graphic>
      </p:graphicFrame>
      <p:pic>
        <p:nvPicPr>
          <p:cNvPr id="6" name="Content Placeholder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488657" y="518803"/>
            <a:ext cx="748294" cy="809862"/>
          </a:xfrm>
          <a:prstGeom prst="rect">
            <a:avLst/>
          </a:prstGeom>
        </p:spPr>
      </p:pic>
      <p:sp>
        <p:nvSpPr>
          <p:cNvPr id="3" name="Slide Number Placeholder 2"/>
          <p:cNvSpPr>
            <a:spLocks noGrp="1"/>
          </p:cNvSpPr>
          <p:nvPr>
            <p:ph type="sldNum" sz="quarter" idx="12"/>
          </p:nvPr>
        </p:nvSpPr>
        <p:spPr/>
        <p:txBody>
          <a:bodyPr/>
          <a:lstStyle/>
          <a:p>
            <a:fld id="{D298F117-460C-4538-AF90-2E00BD5B34F0}" type="slidenum">
              <a:rPr lang="en-GB" smtClean="0"/>
              <a:t>13</a:t>
            </a:fld>
            <a:endParaRPr lang="en-GB"/>
          </a:p>
        </p:txBody>
      </p:sp>
    </p:spTree>
    <p:extLst>
      <p:ext uri="{BB962C8B-B14F-4D97-AF65-F5344CB8AC3E}">
        <p14:creationId xmlns:p14="http://schemas.microsoft.com/office/powerpoint/2010/main" val="1353155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62843"/>
            <a:ext cx="10515600" cy="1325563"/>
          </a:xfrm>
          <a:solidFill>
            <a:schemeClr val="accent2"/>
          </a:solidFill>
        </p:spPr>
        <p:txBody>
          <a:bodyPr/>
          <a:lstStyle/>
          <a:p>
            <a:pPr marL="360363"/>
            <a:r>
              <a:rPr lang="en-US" dirty="0">
                <a:solidFill>
                  <a:schemeClr val="bg1"/>
                </a:solidFill>
                <a:latin typeface="Arial" panose="020B0604020202020204" pitchFamily="34" charset="0"/>
                <a:cs typeface="Arial" panose="020B0604020202020204" pitchFamily="34" charset="0"/>
              </a:rPr>
              <a:t>Resources</a:t>
            </a:r>
            <a:endParaRPr lang="en-GB" dirty="0">
              <a:solidFill>
                <a:schemeClr val="bg1"/>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38200" y="2701925"/>
            <a:ext cx="10515600" cy="4351338"/>
          </a:xfrm>
        </p:spPr>
        <p:txBody>
          <a:bodyPr>
            <a:normAutofit/>
          </a:bodyPr>
          <a:lstStyle/>
          <a:p>
            <a:r>
              <a:rPr lang="en-GB" dirty="0"/>
              <a:t>Useful video: The Six-Day War and the Palestinian Liberation Organisation (PLO) | </a:t>
            </a:r>
            <a:r>
              <a:rPr lang="en-GB" dirty="0">
                <a:hlinkClick r:id="rId2"/>
              </a:rPr>
              <a:t>http://www.bbc.co.uk/education/clips/zq7b87h</a:t>
            </a:r>
            <a:r>
              <a:rPr lang="en-GB" dirty="0"/>
              <a:t>     (04:17min)</a:t>
            </a:r>
          </a:p>
          <a:p>
            <a:r>
              <a:rPr lang="en-GB" dirty="0"/>
              <a:t>What is the occupation? (printed)</a:t>
            </a:r>
          </a:p>
          <a:p>
            <a:r>
              <a:rPr lang="en-GB" dirty="0"/>
              <a:t>Video: Israeli Palestinian conflict explained: </a:t>
            </a:r>
            <a:r>
              <a:rPr lang="en-GB" dirty="0">
                <a:hlinkClick r:id="rId3"/>
              </a:rPr>
              <a:t>https://www.youtube.com/watch?v=Y58njT2oXfE&amp;list=PLt5yLy8nhB7IbM8wR2x1eBFXhDUwk3nxb&amp;index=4</a:t>
            </a:r>
            <a:r>
              <a:rPr lang="en-GB" dirty="0"/>
              <a:t> </a:t>
            </a:r>
          </a:p>
        </p:txBody>
      </p:sp>
      <p:sp>
        <p:nvSpPr>
          <p:cNvPr id="4" name="Slide Number Placeholder 3"/>
          <p:cNvSpPr>
            <a:spLocks noGrp="1"/>
          </p:cNvSpPr>
          <p:nvPr>
            <p:ph type="sldNum" sz="quarter" idx="12"/>
          </p:nvPr>
        </p:nvSpPr>
        <p:spPr/>
        <p:txBody>
          <a:bodyPr/>
          <a:lstStyle/>
          <a:p>
            <a:fld id="{D298F117-460C-4538-AF90-2E00BD5B34F0}" type="slidenum">
              <a:rPr lang="en-GB" smtClean="0"/>
              <a:t>14</a:t>
            </a:fld>
            <a:endParaRPr lang="en-GB"/>
          </a:p>
        </p:txBody>
      </p:sp>
    </p:spTree>
    <p:extLst>
      <p:ext uri="{BB962C8B-B14F-4D97-AF65-F5344CB8AC3E}">
        <p14:creationId xmlns:p14="http://schemas.microsoft.com/office/powerpoint/2010/main" val="2132249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838200" y="589824"/>
            <a:ext cx="4237892" cy="4351338"/>
          </a:xfrm>
          <a:solidFill>
            <a:schemeClr val="accent2"/>
          </a:solidFill>
        </p:spPr>
        <p:txBody>
          <a:bodyPr>
            <a:normAutofit fontScale="85000" lnSpcReduction="20000"/>
          </a:bodyPr>
          <a:lstStyle/>
          <a:p>
            <a:pPr marL="0" indent="0">
              <a:buNone/>
            </a:pPr>
            <a:r>
              <a:rPr lang="en-GB" dirty="0">
                <a:solidFill>
                  <a:schemeClr val="bg1"/>
                </a:solidFill>
              </a:rPr>
              <a:t>Israel took control of the West Bank, the Gaza Strip and East Jerusalem in the Six-Day War of 1967, when it fought the neighbouring countries of Jordan, Egypt and Syria. Israel also took over the Golan Heights from Syria and the Sinai from Egypt. Before the war, like today, Palestine was not recognised as a country by much of the world. The West Bank and East Jerusalem was under Jordanian control and Egypt ruled in the Gaza Strip and Sinai.</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7817" y="589824"/>
            <a:ext cx="6143431" cy="6293919"/>
          </a:xfrm>
          <a:prstGeom prst="rect">
            <a:avLst/>
          </a:prstGeom>
        </p:spPr>
      </p:pic>
      <p:sp>
        <p:nvSpPr>
          <p:cNvPr id="5" name="Slide Number Placeholder 4"/>
          <p:cNvSpPr>
            <a:spLocks noGrp="1"/>
          </p:cNvSpPr>
          <p:nvPr>
            <p:ph type="sldNum" sz="quarter" idx="12"/>
          </p:nvPr>
        </p:nvSpPr>
        <p:spPr/>
        <p:txBody>
          <a:bodyPr/>
          <a:lstStyle/>
          <a:p>
            <a:fld id="{D298F117-460C-4538-AF90-2E00BD5B34F0}" type="slidenum">
              <a:rPr lang="en-GB" smtClean="0"/>
              <a:t>2</a:t>
            </a:fld>
            <a:endParaRPr lang="en-GB"/>
          </a:p>
        </p:txBody>
      </p:sp>
    </p:spTree>
    <p:extLst>
      <p:ext uri="{BB962C8B-B14F-4D97-AF65-F5344CB8AC3E}">
        <p14:creationId xmlns:p14="http://schemas.microsoft.com/office/powerpoint/2010/main" val="837584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thumb/4/47/Israeli_tanks_advancing_on_the_Golan_Heights._June_1967._D327-098.jpg/1024px-Israeli_tanks_advancing_on_the_Golan_Heights._June_1967._D327-09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092" y="-1762026"/>
            <a:ext cx="13453009" cy="8973053"/>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upload.wikimedia.org/wikipedia/en/f/f0/Soldiers_Western_Wall_1967.jpg"/>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8573478" y="1960403"/>
            <a:ext cx="2900892" cy="4351338"/>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p:cNvSpPr txBox="1">
            <a:spLocks/>
          </p:cNvSpPr>
          <p:nvPr/>
        </p:nvSpPr>
        <p:spPr>
          <a:xfrm>
            <a:off x="4180292" y="3685046"/>
            <a:ext cx="4237892" cy="2626695"/>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bg1"/>
                </a:solidFill>
              </a:rPr>
              <a:t>David </a:t>
            </a:r>
            <a:r>
              <a:rPr lang="en-GB" dirty="0" err="1">
                <a:solidFill>
                  <a:schemeClr val="bg1"/>
                </a:solidFill>
              </a:rPr>
              <a:t>Rubinger's</a:t>
            </a:r>
            <a:r>
              <a:rPr lang="en-GB" dirty="0">
                <a:solidFill>
                  <a:schemeClr val="bg1"/>
                </a:solidFill>
              </a:rPr>
              <a:t> famed photograph of IDF paratroopers at Jerusalem's Western Wall shortly after its capture in 1967.</a:t>
            </a:r>
          </a:p>
        </p:txBody>
      </p:sp>
      <p:sp>
        <p:nvSpPr>
          <p:cNvPr id="3" name="Slide Number Placeholder 2"/>
          <p:cNvSpPr>
            <a:spLocks noGrp="1"/>
          </p:cNvSpPr>
          <p:nvPr>
            <p:ph type="sldNum" sz="quarter" idx="12"/>
          </p:nvPr>
        </p:nvSpPr>
        <p:spPr/>
        <p:txBody>
          <a:bodyPr/>
          <a:lstStyle/>
          <a:p>
            <a:fld id="{D298F117-460C-4538-AF90-2E00BD5B34F0}" type="slidenum">
              <a:rPr lang="en-GB" smtClean="0"/>
              <a:t>3</a:t>
            </a:fld>
            <a:endParaRPr lang="en-GB"/>
          </a:p>
        </p:txBody>
      </p:sp>
    </p:spTree>
    <p:extLst>
      <p:ext uri="{BB962C8B-B14F-4D97-AF65-F5344CB8AC3E}">
        <p14:creationId xmlns:p14="http://schemas.microsoft.com/office/powerpoint/2010/main" val="929916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8193"/>
            <a:ext cx="10515600" cy="1325563"/>
          </a:xfrm>
        </p:spPr>
        <p:txBody>
          <a:bodyPr/>
          <a:lstStyle/>
          <a:p>
            <a:r>
              <a:rPr lang="en-GB" dirty="0">
                <a:solidFill>
                  <a:schemeClr val="accent2"/>
                </a:solidFill>
                <a:latin typeface="Arial" panose="020B0604020202020204" pitchFamily="34" charset="0"/>
                <a:cs typeface="Arial" panose="020B0604020202020204" pitchFamily="34" charset="0"/>
              </a:rPr>
              <a:t>Is Israel meeting its responsibilities?</a:t>
            </a:r>
          </a:p>
        </p:txBody>
      </p:sp>
      <p:sp>
        <p:nvSpPr>
          <p:cNvPr id="3" name="Content Placeholder 2"/>
          <p:cNvSpPr>
            <a:spLocks noGrp="1"/>
          </p:cNvSpPr>
          <p:nvPr>
            <p:ph idx="1"/>
          </p:nvPr>
        </p:nvSpPr>
        <p:spPr>
          <a:xfrm>
            <a:off x="838200" y="1701478"/>
            <a:ext cx="10515600" cy="4475485"/>
          </a:xfrm>
        </p:spPr>
        <p:txBody>
          <a:bodyPr>
            <a:normAutofit fontScale="92500" lnSpcReduction="10000"/>
          </a:bodyPr>
          <a:lstStyle/>
          <a:p>
            <a:pPr marL="0" indent="0">
              <a:buNone/>
            </a:pPr>
            <a:r>
              <a:rPr lang="en-GB" dirty="0"/>
              <a:t>In the eyes of most of the international community including the United Nations and the International Committee of the Red Cross and the Red Crescent, Israel has occupied the West Bank, Gaza and East Jerusalem since 1967.  The occupying power has responsibilities under international law. These “obligations” come from two international agreements:</a:t>
            </a:r>
          </a:p>
          <a:p>
            <a:pPr marL="266700" indent="0">
              <a:buNone/>
            </a:pPr>
            <a:r>
              <a:rPr lang="en-GB" dirty="0"/>
              <a:t>1. the Regulations Respecting the Laws and Customs of War on Land, signed in The Hague on 18 October 1907</a:t>
            </a:r>
          </a:p>
          <a:p>
            <a:pPr marL="266700" indent="0">
              <a:buNone/>
            </a:pPr>
            <a:r>
              <a:rPr lang="en-GB" dirty="0"/>
              <a:t>(“the Hague Regulations)</a:t>
            </a:r>
          </a:p>
          <a:p>
            <a:pPr marL="266700" indent="0">
              <a:buNone/>
            </a:pPr>
            <a:r>
              <a:rPr lang="en-GB" dirty="0"/>
              <a:t>2. the Fourth Convention Relative to the Protection of Civilian Persons in Time of War signed in Geneva on 12 August 1949</a:t>
            </a:r>
          </a:p>
          <a:p>
            <a:pPr marL="266700" indent="0">
              <a:buNone/>
            </a:pPr>
            <a:r>
              <a:rPr lang="en-GB" dirty="0"/>
              <a:t>(“the Fourth Geneva Convention”).</a:t>
            </a:r>
          </a:p>
        </p:txBody>
      </p:sp>
      <p:sp>
        <p:nvSpPr>
          <p:cNvPr id="4" name="Slide Number Placeholder 3"/>
          <p:cNvSpPr>
            <a:spLocks noGrp="1"/>
          </p:cNvSpPr>
          <p:nvPr>
            <p:ph type="sldNum" sz="quarter" idx="12"/>
          </p:nvPr>
        </p:nvSpPr>
        <p:spPr/>
        <p:txBody>
          <a:bodyPr/>
          <a:lstStyle/>
          <a:p>
            <a:fld id="{D298F117-460C-4538-AF90-2E00BD5B34F0}" type="slidenum">
              <a:rPr lang="en-GB" smtClean="0"/>
              <a:t>4</a:t>
            </a:fld>
            <a:endParaRPr lang="en-GB"/>
          </a:p>
        </p:txBody>
      </p:sp>
    </p:spTree>
    <p:extLst>
      <p:ext uri="{BB962C8B-B14F-4D97-AF65-F5344CB8AC3E}">
        <p14:creationId xmlns:p14="http://schemas.microsoft.com/office/powerpoint/2010/main" val="36506057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58793" y="514350"/>
            <a:ext cx="7176308" cy="6343650"/>
          </a:xfrm>
          <a:prstGeom prst="rect">
            <a:avLst/>
          </a:prstGeom>
        </p:spPr>
      </p:pic>
      <p:sp>
        <p:nvSpPr>
          <p:cNvPr id="5" name="Content Placeholder 2"/>
          <p:cNvSpPr txBox="1">
            <a:spLocks/>
          </p:cNvSpPr>
          <p:nvPr/>
        </p:nvSpPr>
        <p:spPr>
          <a:xfrm>
            <a:off x="360647" y="1825626"/>
            <a:ext cx="4237892" cy="1855124"/>
          </a:xfrm>
          <a:prstGeom prst="rect">
            <a:avLst/>
          </a:prstGeom>
          <a:solidFill>
            <a:schemeClr val="accent2"/>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solidFill>
                  <a:schemeClr val="bg1"/>
                </a:solidFill>
              </a:rPr>
              <a:t>You decide: is Israel meeting its responsibilities in the West Bank, East Jerusalem and Gaza?</a:t>
            </a:r>
          </a:p>
        </p:txBody>
      </p:sp>
      <p:sp>
        <p:nvSpPr>
          <p:cNvPr id="6" name="Slide Number Placeholder 5"/>
          <p:cNvSpPr>
            <a:spLocks noGrp="1"/>
          </p:cNvSpPr>
          <p:nvPr>
            <p:ph type="sldNum" sz="quarter" idx="12"/>
          </p:nvPr>
        </p:nvSpPr>
        <p:spPr/>
        <p:txBody>
          <a:bodyPr/>
          <a:lstStyle/>
          <a:p>
            <a:fld id="{D298F117-460C-4538-AF90-2E00BD5B34F0}" type="slidenum">
              <a:rPr lang="en-GB" smtClean="0"/>
              <a:t>5</a:t>
            </a:fld>
            <a:endParaRPr lang="en-GB"/>
          </a:p>
        </p:txBody>
      </p:sp>
    </p:spTree>
    <p:extLst>
      <p:ext uri="{BB962C8B-B14F-4D97-AF65-F5344CB8AC3E}">
        <p14:creationId xmlns:p14="http://schemas.microsoft.com/office/powerpoint/2010/main" val="2399875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https://upload.wikimedia.org/wikipedia/commons/0/07/Ariel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138613"/>
            <a:ext cx="15544800" cy="116586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30864" y="3388023"/>
            <a:ext cx="8145624" cy="2923877"/>
          </a:xfrm>
          <a:prstGeom prst="rect">
            <a:avLst/>
          </a:prstGeom>
          <a:solidFill>
            <a:schemeClr val="accent2"/>
          </a:solidFill>
        </p:spPr>
        <p:txBody>
          <a:bodyPr wrap="square" rtlCol="0">
            <a:spAutoFit/>
          </a:bodyPr>
          <a:lstStyle/>
          <a:p>
            <a:r>
              <a:rPr lang="en-GB" sz="3600" dirty="0">
                <a:solidFill>
                  <a:schemeClr val="bg1"/>
                </a:solidFill>
                <a:latin typeface="Arial" panose="020B0604020202020204" pitchFamily="34" charset="0"/>
                <a:cs typeface="Arial" panose="020B0604020202020204" pitchFamily="34" charset="0"/>
              </a:rPr>
              <a:t>“The occupying power shall not deport or transfer parts of its own population into the territories it occupies.”</a:t>
            </a:r>
          </a:p>
          <a:p>
            <a:r>
              <a:rPr lang="en-GB" sz="2000" dirty="0">
                <a:solidFill>
                  <a:schemeClr val="bg1"/>
                </a:solidFill>
                <a:latin typeface="Arial" panose="020B0604020202020204" pitchFamily="34" charset="0"/>
                <a:cs typeface="Arial" panose="020B0604020202020204" pitchFamily="34" charset="0"/>
              </a:rPr>
              <a:t>Article 49 of the Fourth Geneva Convention relative to the protection of civilian persons in time of war</a:t>
            </a:r>
          </a:p>
          <a:p>
            <a:endParaRPr lang="en-GB" sz="3600" dirty="0">
              <a:solidFill>
                <a:schemeClr val="bg1"/>
              </a:solidFill>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12"/>
          </p:nvPr>
        </p:nvSpPr>
        <p:spPr/>
        <p:txBody>
          <a:bodyPr/>
          <a:lstStyle/>
          <a:p>
            <a:fld id="{D298F117-460C-4538-AF90-2E00BD5B34F0}" type="slidenum">
              <a:rPr lang="en-GB" smtClean="0"/>
              <a:t>6</a:t>
            </a:fld>
            <a:endParaRPr lang="en-GB"/>
          </a:p>
        </p:txBody>
      </p:sp>
    </p:spTree>
    <p:extLst>
      <p:ext uri="{BB962C8B-B14F-4D97-AF65-F5344CB8AC3E}">
        <p14:creationId xmlns:p14="http://schemas.microsoft.com/office/powerpoint/2010/main" val="13503498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878013" y="685800"/>
            <a:ext cx="5205345" cy="6172200"/>
          </a:xfrm>
          <a:prstGeom prst="rect">
            <a:avLst/>
          </a:prstGeom>
        </p:spPr>
      </p:pic>
      <p:pic>
        <p:nvPicPr>
          <p:cNvPr id="2050" name="Picture 2" descr="https://eappiblog.files.wordpress.com/2013/10/m-schaffluetzel-8-and-10-years-old-boy-getting-detained-in-azzun-061013.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708400" y="685800"/>
            <a:ext cx="8331200" cy="6248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347544" y="6488668"/>
            <a:ext cx="3275256" cy="369332"/>
          </a:xfrm>
          <a:prstGeom prst="rect">
            <a:avLst/>
          </a:prstGeom>
          <a:solidFill>
            <a:schemeClr val="accent2"/>
          </a:solidFill>
        </p:spPr>
        <p:txBody>
          <a:bodyPr wrap="none">
            <a:spAutoFit/>
          </a:bodyPr>
          <a:lstStyle/>
          <a:p>
            <a:r>
              <a:rPr lang="en-GB" dirty="0">
                <a:solidFill>
                  <a:schemeClr val="bg1"/>
                </a:solidFill>
                <a:latin typeface="Arial" panose="020B0604020202020204" pitchFamily="34" charset="0"/>
                <a:cs typeface="Arial" panose="020B0604020202020204" pitchFamily="34" charset="0"/>
              </a:rPr>
              <a:t>Photo EAPPI/M. </a:t>
            </a:r>
            <a:r>
              <a:rPr lang="en-GB" dirty="0" err="1">
                <a:solidFill>
                  <a:schemeClr val="bg1"/>
                </a:solidFill>
                <a:latin typeface="Arial" panose="020B0604020202020204" pitchFamily="34" charset="0"/>
                <a:cs typeface="Arial" panose="020B0604020202020204" pitchFamily="34" charset="0"/>
              </a:rPr>
              <a:t>Schaffluetzel</a:t>
            </a:r>
            <a:endParaRPr lang="en-GB" dirty="0">
              <a:solidFill>
                <a:schemeClr val="bg1"/>
              </a:solidFill>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D298F117-460C-4538-AF90-2E00BD5B34F0}" type="slidenum">
              <a:rPr lang="en-GB" smtClean="0"/>
              <a:t>7</a:t>
            </a:fld>
            <a:endParaRPr lang="en-GB"/>
          </a:p>
        </p:txBody>
      </p:sp>
    </p:spTree>
    <p:extLst>
      <p:ext uri="{BB962C8B-B14F-4D97-AF65-F5344CB8AC3E}">
        <p14:creationId xmlns:p14="http://schemas.microsoft.com/office/powerpoint/2010/main" val="3743448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1026" name="Picture 2" descr="Gaz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555" y="0"/>
            <a:ext cx="13192489"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02710" y="5576798"/>
            <a:ext cx="5089340" cy="646331"/>
          </a:xfrm>
          <a:prstGeom prst="rect">
            <a:avLst/>
          </a:prstGeom>
          <a:solidFill>
            <a:schemeClr val="accent2"/>
          </a:solidFill>
        </p:spPr>
        <p:txBody>
          <a:bodyPr wrap="square" rtlCol="0">
            <a:spAutoFit/>
          </a:bodyPr>
          <a:lstStyle/>
          <a:p>
            <a:r>
              <a:rPr lang="en-GB" sz="3600" dirty="0">
                <a:solidFill>
                  <a:schemeClr val="bg1"/>
                </a:solidFill>
                <a:latin typeface="Arial" panose="020B0604020202020204" pitchFamily="34" charset="0"/>
                <a:cs typeface="Arial" panose="020B0604020202020204" pitchFamily="34" charset="0"/>
              </a:rPr>
              <a:t>What about Gaza?</a:t>
            </a:r>
            <a:endParaRPr lang="en-GB" sz="2000" dirty="0">
              <a:solidFill>
                <a:schemeClr val="bg1"/>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D298F117-460C-4538-AF90-2E00BD5B34F0}" type="slidenum">
              <a:rPr lang="en-GB" smtClean="0"/>
              <a:t>8</a:t>
            </a:fld>
            <a:endParaRPr lang="en-GB"/>
          </a:p>
        </p:txBody>
      </p:sp>
    </p:spTree>
    <p:extLst>
      <p:ext uri="{BB962C8B-B14F-4D97-AF65-F5344CB8AC3E}">
        <p14:creationId xmlns:p14="http://schemas.microsoft.com/office/powerpoint/2010/main" val="4294392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a:xfrm>
            <a:off x="569977" y="676275"/>
            <a:ext cx="5726048" cy="6045200"/>
          </a:xfrm>
          <a:solidFill>
            <a:schemeClr val="accent2"/>
          </a:solidFill>
        </p:spPr>
        <p:txBody>
          <a:bodyPr>
            <a:normAutofit fontScale="92500"/>
          </a:bodyPr>
          <a:lstStyle/>
          <a:p>
            <a:r>
              <a:rPr lang="en-GB" dirty="0">
                <a:solidFill>
                  <a:schemeClr val="bg1"/>
                </a:solidFill>
              </a:rPr>
              <a:t>1.9 million Palestinians live in Gaza</a:t>
            </a:r>
          </a:p>
          <a:p>
            <a:r>
              <a:rPr lang="en-US" dirty="0">
                <a:solidFill>
                  <a:schemeClr val="bg1"/>
                </a:solidFill>
              </a:rPr>
              <a:t>Israel took control from Egypt in Six Day War (1967)</a:t>
            </a:r>
            <a:endParaRPr lang="en-GB" dirty="0">
              <a:solidFill>
                <a:schemeClr val="bg1"/>
              </a:solidFill>
            </a:endParaRPr>
          </a:p>
          <a:p>
            <a:r>
              <a:rPr lang="en-US" dirty="0">
                <a:solidFill>
                  <a:schemeClr val="bg1"/>
                </a:solidFill>
              </a:rPr>
              <a:t>Israel and Egypt maintain a blockade, restricting access in and out</a:t>
            </a:r>
          </a:p>
          <a:p>
            <a:r>
              <a:rPr lang="en-US" dirty="0">
                <a:solidFill>
                  <a:schemeClr val="bg1"/>
                </a:solidFill>
              </a:rPr>
              <a:t>Politically controlled by the militant Palestinian organization, Hamas</a:t>
            </a:r>
            <a:endParaRPr lang="en-GB" dirty="0">
              <a:solidFill>
                <a:schemeClr val="bg1"/>
              </a:solidFill>
            </a:endParaRPr>
          </a:p>
          <a:p>
            <a:r>
              <a:rPr lang="en-GB" dirty="0">
                <a:solidFill>
                  <a:schemeClr val="bg1"/>
                </a:solidFill>
              </a:rPr>
              <a:t>Gaza is 41km long and 10km wide</a:t>
            </a:r>
          </a:p>
          <a:p>
            <a:r>
              <a:rPr lang="en-GB" dirty="0">
                <a:solidFill>
                  <a:schemeClr val="bg1"/>
                </a:solidFill>
              </a:rPr>
              <a:t>44% unemployment </a:t>
            </a:r>
          </a:p>
          <a:p>
            <a:r>
              <a:rPr lang="en-GB" dirty="0">
                <a:solidFill>
                  <a:schemeClr val="bg1"/>
                </a:solidFill>
              </a:rPr>
              <a:t>The median age is 18 (compared with 40 in the UK). 40% of the population younger than 15 years old.</a:t>
            </a:r>
          </a:p>
          <a:p>
            <a:r>
              <a:rPr lang="en-US" dirty="0">
                <a:solidFill>
                  <a:schemeClr val="bg1"/>
                </a:solidFill>
              </a:rPr>
              <a:t>Video of the Gaza landscape: </a:t>
            </a:r>
            <a:r>
              <a:rPr lang="en-US" dirty="0">
                <a:solidFill>
                  <a:schemeClr val="bg1"/>
                </a:solidFill>
                <a:hlinkClick r:id="rId2"/>
              </a:rPr>
              <a:t>Al </a:t>
            </a:r>
            <a:r>
              <a:rPr lang="en-US" dirty="0" err="1">
                <a:solidFill>
                  <a:schemeClr val="bg1"/>
                </a:solidFill>
                <a:hlinkClick r:id="rId2"/>
              </a:rPr>
              <a:t>Shatie</a:t>
            </a:r>
            <a:r>
              <a:rPr lang="en-US" dirty="0">
                <a:solidFill>
                  <a:schemeClr val="bg1"/>
                </a:solidFill>
                <a:hlinkClick r:id="rId2"/>
              </a:rPr>
              <a:t> refugee camp</a:t>
            </a:r>
            <a:r>
              <a:rPr lang="en-US" dirty="0">
                <a:solidFill>
                  <a:schemeClr val="bg1"/>
                </a:solidFill>
              </a:rPr>
              <a:t>| </a:t>
            </a:r>
            <a:r>
              <a:rPr lang="en-US" dirty="0">
                <a:solidFill>
                  <a:schemeClr val="bg1"/>
                </a:solidFill>
                <a:hlinkClick r:id="rId3"/>
              </a:rPr>
              <a:t>Shujaiya</a:t>
            </a:r>
            <a:r>
              <a:rPr lang="en-US" dirty="0">
                <a:solidFill>
                  <a:schemeClr val="bg1"/>
                </a:solidFill>
              </a:rPr>
              <a:t>, Gaza City</a:t>
            </a:r>
            <a:endParaRPr lang="en-GB" dirty="0">
              <a:solidFill>
                <a:schemeClr val="bg1"/>
              </a:solidFill>
            </a:endParaRPr>
          </a:p>
        </p:txBody>
      </p:sp>
      <p:pic>
        <p:nvPicPr>
          <p:cNvPr id="2050" name="Picture 2" descr="https://upload.wikimedia.org/wikipedia/commons/1/11/Gaza_closure_December_2012.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510618" y="0"/>
            <a:ext cx="5681382"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D298F117-460C-4538-AF90-2E00BD5B34F0}" type="slidenum">
              <a:rPr lang="en-GB" smtClean="0"/>
              <a:t>9</a:t>
            </a:fld>
            <a:endParaRPr lang="en-GB"/>
          </a:p>
        </p:txBody>
      </p:sp>
    </p:spTree>
    <p:extLst>
      <p:ext uri="{BB962C8B-B14F-4D97-AF65-F5344CB8AC3E}">
        <p14:creationId xmlns:p14="http://schemas.microsoft.com/office/powerpoint/2010/main" val="3961479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9597</TotalTime>
  <Words>990</Words>
  <Application>Microsoft Office PowerPoint</Application>
  <PresentationFormat>Widescreen</PresentationFormat>
  <Paragraphs>120</Paragraphs>
  <Slides>14</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PowerPoint Presentation</vt:lpstr>
      <vt:lpstr>PowerPoint Presentation</vt:lpstr>
      <vt:lpstr>PowerPoint Presentation</vt:lpstr>
      <vt:lpstr>Is Israel meeting its responsibilities?</vt:lpstr>
      <vt:lpstr>PowerPoint Presentation</vt:lpstr>
      <vt:lpstr>PowerPoint Presentation</vt:lpstr>
      <vt:lpstr>PowerPoint Presentation</vt:lpstr>
      <vt:lpstr>PowerPoint Presentation</vt:lpstr>
      <vt:lpstr>PowerPoint Presentation</vt:lpstr>
      <vt:lpstr>PowerPoint Presentation</vt:lpstr>
      <vt:lpstr>Amnesty take</vt:lpstr>
      <vt:lpstr>PowerPoint Presentation</vt:lpstr>
      <vt:lpstr>PowerPoint Presentation</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Ellis Brooks</dc:creator>
  <cp:lastModifiedBy>Ellis Brooks</cp:lastModifiedBy>
  <cp:revision>36</cp:revision>
  <dcterms:created xsi:type="dcterms:W3CDTF">2019-01-18T21:40:41Z</dcterms:created>
  <dcterms:modified xsi:type="dcterms:W3CDTF">2020-07-24T12:34:27Z</dcterms:modified>
</cp:coreProperties>
</file>